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329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8" r:id="rId13"/>
    <p:sldId id="359" r:id="rId14"/>
    <p:sldId id="360" r:id="rId15"/>
    <p:sldId id="328" r:id="rId16"/>
    <p:sldId id="357" r:id="rId17"/>
    <p:sldId id="332" r:id="rId18"/>
    <p:sldId id="361" r:id="rId19"/>
    <p:sldId id="3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EEFF4F-4F29-43D4-AF9A-2718C3538234}" v="5" dt="2023-10-17T18:13:34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drasekera, Tilanka" userId="4e508fee-7783-4e48-8472-438c81ae2b3c" providerId="ADAL" clId="{5AEEFF4F-4F29-43D4-AF9A-2718C3538234}"/>
    <pc:docChg chg="modSld">
      <pc:chgData name="Chandrasekera, Tilanka" userId="4e508fee-7783-4e48-8472-438c81ae2b3c" providerId="ADAL" clId="{5AEEFF4F-4F29-43D4-AF9A-2718C3538234}" dt="2023-10-17T18:13:34.441" v="4" actId="478"/>
      <pc:docMkLst>
        <pc:docMk/>
      </pc:docMkLst>
      <pc:sldChg chg="delSp modSp">
        <pc:chgData name="Chandrasekera, Tilanka" userId="4e508fee-7783-4e48-8472-438c81ae2b3c" providerId="ADAL" clId="{5AEEFF4F-4F29-43D4-AF9A-2718C3538234}" dt="2023-10-17T18:13:34.441" v="4" actId="478"/>
        <pc:sldMkLst>
          <pc:docMk/>
          <pc:sldMk cId="2962130993" sldId="329"/>
        </pc:sldMkLst>
        <pc:picChg chg="del">
          <ac:chgData name="Chandrasekera, Tilanka" userId="4e508fee-7783-4e48-8472-438c81ae2b3c" providerId="ADAL" clId="{5AEEFF4F-4F29-43D4-AF9A-2718C3538234}" dt="2023-10-17T18:13:34.441" v="4" actId="478"/>
          <ac:picMkLst>
            <pc:docMk/>
            <pc:sldMk cId="2962130993" sldId="329"/>
            <ac:picMk id="10" creationId="{7BB79DFD-3333-452F-9192-644B512F04CF}"/>
          </ac:picMkLst>
        </pc:picChg>
        <pc:picChg chg="mod">
          <ac:chgData name="Chandrasekera, Tilanka" userId="4e508fee-7783-4e48-8472-438c81ae2b3c" providerId="ADAL" clId="{5AEEFF4F-4F29-43D4-AF9A-2718C3538234}" dt="2023-10-17T18:13:32.544" v="3" actId="167"/>
          <ac:picMkLst>
            <pc:docMk/>
            <pc:sldMk cId="2962130993" sldId="329"/>
            <ac:picMk id="1026" creationId="{BA147091-18F6-83E6-C957-6EEE60742B0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AD5D9-C199-48A9-907D-C68926ED5FA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985F1-43CE-40AD-B9BD-FDE6461DD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6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1st Fire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Journey Begins - Leaving Our Coastal Home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Responding to the prophecy,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began a mass migration to the west. Guided by the sacred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shell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Midewewin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Lodge, the people gathered at a promised turtle-shaped island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Moniyak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near present day Montreal.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continued their journey, following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to a resting place at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Kche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Nisajewen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(Niagara Falls). It was here that three related but distinct groups formed, the Ojibwe, Odawa 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Bodéwadmi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Joined through heritage and spirituality, each group served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as a whole.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Neshnabel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will follow the sacred shell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...to the chosen ground (see homeland You will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know..he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chosen ground... when you come to a land where food grows on water. If you do not move you will be destroyed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Mshike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(Turtle)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turtle is a revered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spint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playing a role in ceremonies and our creation story. Here he symbolizes the beginning and end of our migration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54BA-546D-42DE-A8BA-F0238A28E4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2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1st Fire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Journey Begins - Leaving Our Coastal Home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Responding to the prophecy,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began a mass migration to the west. Guided by the sacred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shell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Midewewin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Lodge, the people gathered at a promised turtle-shaped island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Moniyak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near present day Montreal.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continued their journey, following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to a resting place at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Kche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Nisajewen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(Niagara Falls). It was here that three related but distinct groups formed, the Ojibwe, Odawa 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Bodéwadmi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Joined through heritage and spirituality, each group served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as a whole.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Neshnabel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will follow the sacred shell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...to the chosen ground (see homeland You will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know..he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chosen ground... when you come to a land where food grows on water. If you do not move you will be destroyed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Mshike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(Turtle)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turtle is a revered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spint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playing a role in ceremonies and our creation story. Here he symbolizes the beginning and end of our migration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54BA-546D-42DE-A8BA-F0238A28E4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6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83D08-2B3B-4C61-A38A-E0690C79D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B10D5-7A54-44D0-B5E0-57435CF27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8AD02-C3CF-4DA5-AA48-9FB1D01A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88426-80A6-4866-B0DD-894E519A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A92BF-EC52-4CEE-847A-DDEA20F6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6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D78B-CF82-4130-B98F-989F7740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B8D26-AA3A-4858-BE4C-C3144B23F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6159-C3DE-4D0B-AA3C-5518DDE2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48BFE-A9DD-420D-8F57-5656F8E1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3F352-123E-427C-9578-B4F3851D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866C-0990-4290-AE73-FF1F8F6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E7A42-31C0-4398-9EDB-73C5614A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DE02-7C58-4058-8B69-D2BFE780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F64A-ECFB-4DD0-B683-B1A69FC1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2F694-FF8A-4EBF-8EA4-FBFEA6FD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9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4F60-A6EF-4139-9247-EDFE8E8E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1CD79-F203-475D-B8C8-469A2CF1E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D21ED-DD52-4CA5-AB0A-8FFF5DCF5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B437E-0A21-4B9B-A9FC-35C9088F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59A86-D0F4-4965-B0DD-745FEA4B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71A5D-430A-4FCE-A4A6-CB816B33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0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21D3-D976-4F83-AF13-DBD2E115A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5C661-5E13-4B71-BE87-A998CA4BF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006AB-CD25-4341-BE02-2C2AEC8AE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22F78-C41B-454E-B129-2649F7CDB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B4B31-F251-4FE2-B4A6-8652E260D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FD482E-57C0-4970-ACD8-A99FD642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4B5E3-919F-4CC7-9089-754E5963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80E967-81BA-424C-86A2-21DDF289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6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3257-DDA3-471D-8974-3413D002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9E620-ACFC-47F4-A001-72708639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55CCF-5378-4AE4-B663-1E27099C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2B769-33F6-4FB9-AF5E-C26DBFB4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7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C0340-C05C-4DE2-B110-D5E634E7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395F2-F36F-44D0-9F05-152CBC15E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85040-7BC5-4992-8A03-3B0621C5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4799-5510-46F4-8DD3-460E7F61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E8436-52DA-4E77-9C9B-69C698BF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BFA3F-A2CC-4C40-ADAD-A66150A5D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14DC0-D173-494D-A32D-B0933141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7CC56-A12E-482A-9554-65BE51BA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66057-B0CA-4145-8935-9685D314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9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55FB-AC0F-4D6E-A4AD-02127F11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B67B4-E9BB-41B5-BBE7-F1D2D85A6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CDD3-ED03-454D-B807-B858D752A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18FBF-F463-4C8B-8878-651A5E28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8EE1F-A8F4-4D15-810D-CBBCD8B4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7639B-0F83-4F79-B782-54A50AE4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7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EC5F-A426-4FCB-80F1-BF0CBAEE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62209-387D-4C4E-8F21-D8C4C4CAC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FF719-361E-4C31-BBC2-E15D0919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8B614-4885-47B9-9D81-81B62D7A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4084E-4B4D-4703-813C-0E48BEB2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5348DA-2E15-4B4F-A781-AD453A1B8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CD212-EDA1-453E-A870-D5A4AC6B2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7D96D-EE0D-4F19-A453-D4DC2A72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094F8-A3F0-4791-AD99-0933B5B2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7D81-786B-4C96-96A0-639EBCF9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3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47A90-7DDD-4570-AF8C-F4019A93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4EAE5-18BF-44A7-BEFC-8CC5DD326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6C695-3FC6-4CF4-9411-36FD52D68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AC20-20FC-47DB-9068-E7B4B98274A6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9E75-3371-493C-8635-3247848DE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58467-8242-41D0-AA25-36BD33D32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8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6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A147091-18F6-83E6-C957-6EEE60742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869" y="3521514"/>
            <a:ext cx="830218" cy="83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4C1080-D5BB-4905-B73C-D9BCC3483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58" y="2497274"/>
            <a:ext cx="2741977" cy="221221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96646-00D4-4EFE-BC92-80A0AC62A670}"/>
              </a:ext>
            </a:extLst>
          </p:cNvPr>
          <p:cNvCxnSpPr>
            <a:cxnSpLocks/>
          </p:cNvCxnSpPr>
          <p:nvPr/>
        </p:nvCxnSpPr>
        <p:spPr>
          <a:xfrm>
            <a:off x="3744626" y="3936624"/>
            <a:ext cx="3254929" cy="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9AA4857-A692-4049-9884-9793640DB372}"/>
              </a:ext>
            </a:extLst>
          </p:cNvPr>
          <p:cNvSpPr txBox="1"/>
          <p:nvPr/>
        </p:nvSpPr>
        <p:spPr>
          <a:xfrm>
            <a:off x="7769334" y="3644236"/>
            <a:ext cx="393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Module 04 Virtuality to Physicality: 3D printing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484110-2013-4420-94BA-8E73A7371C9E}"/>
              </a:ext>
            </a:extLst>
          </p:cNvPr>
          <p:cNvSpPr/>
          <p:nvPr/>
        </p:nvSpPr>
        <p:spPr>
          <a:xfrm>
            <a:off x="6999555" y="3493992"/>
            <a:ext cx="4704216" cy="84440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C1D264-23B1-4752-9BDC-2E16CC18FD58}"/>
              </a:ext>
            </a:extLst>
          </p:cNvPr>
          <p:cNvSpPr/>
          <p:nvPr/>
        </p:nvSpPr>
        <p:spPr>
          <a:xfrm>
            <a:off x="2516697" y="4152550"/>
            <a:ext cx="1686187" cy="582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3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>
            <a:extLst>
              <a:ext uri="{FF2B5EF4-FFF2-40B4-BE49-F238E27FC236}">
                <a16:creationId xmlns:a16="http://schemas.microsoft.com/office/drawing/2014/main" id="{A21254E1-5408-6C85-82DB-249602F7E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58" y="5190610"/>
            <a:ext cx="1693472" cy="169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B2AC7996-879E-21DD-6297-B0425C04B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721" y="2865794"/>
            <a:ext cx="1541908" cy="154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8706021-6953-7572-AF09-BCEE99695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52" y="448883"/>
            <a:ext cx="1173686" cy="117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5EAA4A6-DCB6-3964-308B-678C49A21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81" y="1876690"/>
            <a:ext cx="1265254" cy="126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71E97CB-0716-CE93-370B-F21C3E276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351" y="448883"/>
            <a:ext cx="1294313" cy="129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220B782-03D0-DCF9-44BF-FBEE3241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494" y="2127903"/>
            <a:ext cx="1515764" cy="151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BCBAADA-25E2-4357-BA82-3843DA607948}"/>
              </a:ext>
            </a:extLst>
          </p:cNvPr>
          <p:cNvSpPr txBox="1"/>
          <p:nvPr/>
        </p:nvSpPr>
        <p:spPr>
          <a:xfrm>
            <a:off x="311544" y="1598833"/>
            <a:ext cx="2103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01 Basic Building Blocks: Sketching to Rendering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8C8A0D-2958-4A32-B2A6-BC08F895C781}"/>
              </a:ext>
            </a:extLst>
          </p:cNvPr>
          <p:cNvSpPr txBox="1"/>
          <p:nvPr/>
        </p:nvSpPr>
        <p:spPr>
          <a:xfrm>
            <a:off x="2326650" y="3141944"/>
            <a:ext cx="228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02 Virtuality: Using VR in Architectural Visualizations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9D0333-5549-492E-B5DD-A7EC2CDFD063}"/>
              </a:ext>
            </a:extLst>
          </p:cNvPr>
          <p:cNvSpPr txBox="1"/>
          <p:nvPr/>
        </p:nvSpPr>
        <p:spPr>
          <a:xfrm>
            <a:off x="3709656" y="265042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03 Virtual Realization: 3D scanning and Viewing a Building in VR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D0833F-AF96-4B41-BDF0-8E8A752E5F33}"/>
              </a:ext>
            </a:extLst>
          </p:cNvPr>
          <p:cNvSpPr txBox="1"/>
          <p:nvPr/>
        </p:nvSpPr>
        <p:spPr>
          <a:xfrm>
            <a:off x="5655368" y="3492165"/>
            <a:ext cx="243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04 Virtuality to Physicality: 3D printing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C4116A-01F5-41D6-A0CF-6CA0024331AB}"/>
              </a:ext>
            </a:extLst>
          </p:cNvPr>
          <p:cNvSpPr txBox="1"/>
          <p:nvPr/>
        </p:nvSpPr>
        <p:spPr>
          <a:xfrm>
            <a:off x="9326973" y="2531913"/>
            <a:ext cx="2351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05 Augmented Living: Using AR in Design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39BAAA-89C9-4FAC-95B4-5B0D2ADD0566}"/>
              </a:ext>
            </a:extLst>
          </p:cNvPr>
          <p:cNvSpPr txBox="1"/>
          <p:nvPr/>
        </p:nvSpPr>
        <p:spPr>
          <a:xfrm>
            <a:off x="7781455" y="4831970"/>
            <a:ext cx="222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 06 Human Centered Design: Empathy and Designing for Special Groups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06CCDA-FB35-4B82-BA2A-01704F1985B6}"/>
              </a:ext>
            </a:extLst>
          </p:cNvPr>
          <p:cNvSpPr txBox="1"/>
          <p:nvPr/>
        </p:nvSpPr>
        <p:spPr>
          <a:xfrm>
            <a:off x="832919" y="4906978"/>
            <a:ext cx="2924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Module 07 VR+AR Mini-Hackathon</a:t>
            </a:r>
            <a:endParaRPr lang="en-US" sz="1200" dirty="0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DD2DFEE5-B308-43E7-B212-10254209B550}"/>
              </a:ext>
            </a:extLst>
          </p:cNvPr>
          <p:cNvSpPr/>
          <p:nvPr/>
        </p:nvSpPr>
        <p:spPr>
          <a:xfrm>
            <a:off x="413066" y="1222075"/>
            <a:ext cx="2607398" cy="2897252"/>
          </a:xfrm>
          <a:prstGeom prst="arc">
            <a:avLst>
              <a:gd name="adj1" fmla="val 16465606"/>
              <a:gd name="adj2" fmla="val 20831940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2A9B42D3-336B-45FC-8A98-A013608DAE2D}"/>
              </a:ext>
            </a:extLst>
          </p:cNvPr>
          <p:cNvSpPr/>
          <p:nvPr/>
        </p:nvSpPr>
        <p:spPr>
          <a:xfrm rot="6278348">
            <a:off x="3062137" y="19972"/>
            <a:ext cx="2836753" cy="2598391"/>
          </a:xfrm>
          <a:prstGeom prst="arc">
            <a:avLst>
              <a:gd name="adj1" fmla="val 15828802"/>
              <a:gd name="adj2" fmla="val 135338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375B81C-0B6E-44D9-96E3-4A7164268EE5}"/>
              </a:ext>
            </a:extLst>
          </p:cNvPr>
          <p:cNvSpPr/>
          <p:nvPr/>
        </p:nvSpPr>
        <p:spPr>
          <a:xfrm rot="266070">
            <a:off x="4629521" y="644185"/>
            <a:ext cx="3230973" cy="3349782"/>
          </a:xfrm>
          <a:prstGeom prst="arc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B3C59D69-3190-4C38-8C99-9BBED663C6F6}"/>
              </a:ext>
            </a:extLst>
          </p:cNvPr>
          <p:cNvSpPr/>
          <p:nvPr/>
        </p:nvSpPr>
        <p:spPr>
          <a:xfrm rot="9018874">
            <a:off x="7511754" y="768286"/>
            <a:ext cx="3630440" cy="3297725"/>
          </a:xfrm>
          <a:prstGeom prst="arc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12DC2FE-52E7-4520-908A-12888696D540}"/>
              </a:ext>
            </a:extLst>
          </p:cNvPr>
          <p:cNvSpPr/>
          <p:nvPr/>
        </p:nvSpPr>
        <p:spPr>
          <a:xfrm rot="5959537">
            <a:off x="5774526" y="1035067"/>
            <a:ext cx="4781021" cy="5477346"/>
          </a:xfrm>
          <a:prstGeom prst="arc">
            <a:avLst>
              <a:gd name="adj1" fmla="val 15938361"/>
              <a:gd name="adj2" fmla="val 102247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38F977A9-8DD2-4F48-97A0-391D2FE4E4D5}"/>
              </a:ext>
            </a:extLst>
          </p:cNvPr>
          <p:cNvSpPr/>
          <p:nvPr/>
        </p:nvSpPr>
        <p:spPr>
          <a:xfrm rot="9853418">
            <a:off x="4214352" y="2756969"/>
            <a:ext cx="3702867" cy="3476530"/>
          </a:xfrm>
          <a:prstGeom prst="arc">
            <a:avLst>
              <a:gd name="adj1" fmla="val 15869502"/>
              <a:gd name="adj2" fmla="val 207968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2" name="Picture 14">
            <a:extLst>
              <a:ext uri="{FF2B5EF4-FFF2-40B4-BE49-F238E27FC236}">
                <a16:creationId xmlns:a16="http://schemas.microsoft.com/office/drawing/2014/main" id="{5F77D6E6-7E4B-FBC4-6A37-6C67ECE30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790" y="3850414"/>
            <a:ext cx="1534283" cy="153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954BC0-01CB-3D4C-418C-48A575841D48}"/>
              </a:ext>
            </a:extLst>
          </p:cNvPr>
          <p:cNvSpPr txBox="1"/>
          <p:nvPr/>
        </p:nvSpPr>
        <p:spPr>
          <a:xfrm>
            <a:off x="311544" y="1907852"/>
            <a:ext cx="60974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Have only one God.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22B7C4-722A-4240-E66B-A97C364A73B8}"/>
              </a:ext>
            </a:extLst>
          </p:cNvPr>
          <p:cNvSpPr txBox="1"/>
          <p:nvPr/>
        </p:nvSpPr>
        <p:spPr>
          <a:xfrm>
            <a:off x="2319645" y="3489545"/>
            <a:ext cx="60974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Do not kill one another.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B5E55A-175F-C865-1A41-4E63C04C72DD}"/>
              </a:ext>
            </a:extLst>
          </p:cNvPr>
          <p:cNvSpPr txBox="1"/>
          <p:nvPr/>
        </p:nvSpPr>
        <p:spPr>
          <a:xfrm>
            <a:off x="3696609" y="1036835"/>
            <a:ext cx="21868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Do not steal from one another.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7D6F46-703F-17C6-C1A7-E1C4F0B3AF13}"/>
              </a:ext>
            </a:extLst>
          </p:cNvPr>
          <p:cNvSpPr txBox="1"/>
          <p:nvPr/>
        </p:nvSpPr>
        <p:spPr>
          <a:xfrm>
            <a:off x="5655319" y="3850131"/>
            <a:ext cx="60974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Be kind to one another.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25A422D-0929-250A-E8D3-150D290FE784}"/>
              </a:ext>
            </a:extLst>
          </p:cNvPr>
          <p:cNvSpPr txBox="1"/>
          <p:nvPr/>
        </p:nvSpPr>
        <p:spPr>
          <a:xfrm>
            <a:off x="9308789" y="2853476"/>
            <a:ext cx="60974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Do not talk about each other.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BBEE4F1-3825-4A70-53C9-CCB73CB2972C}"/>
              </a:ext>
            </a:extLst>
          </p:cNvPr>
          <p:cNvSpPr txBox="1"/>
          <p:nvPr/>
        </p:nvSpPr>
        <p:spPr>
          <a:xfrm>
            <a:off x="7781455" y="5376423"/>
            <a:ext cx="77020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Do not be stingy or greedy.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CBC1DE-A62D-4239-F6DD-09F5F6FBD07D}"/>
              </a:ext>
            </a:extLst>
          </p:cNvPr>
          <p:cNvSpPr txBox="1"/>
          <p:nvPr/>
        </p:nvSpPr>
        <p:spPr>
          <a:xfrm>
            <a:off x="832919" y="5025842"/>
            <a:ext cx="77416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/>
              <a:t>Respect the peace pipe.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0C48C3-A903-2BC4-CDBB-4E875419B79C}"/>
              </a:ext>
            </a:extLst>
          </p:cNvPr>
          <p:cNvSpPr txBox="1"/>
          <p:nvPr/>
        </p:nvSpPr>
        <p:spPr>
          <a:xfrm>
            <a:off x="520800" y="840159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75DE6B2-13D3-B36E-D5F9-DDEA1DD0B959}"/>
              </a:ext>
            </a:extLst>
          </p:cNvPr>
          <p:cNvSpPr txBox="1"/>
          <p:nvPr/>
        </p:nvSpPr>
        <p:spPr>
          <a:xfrm>
            <a:off x="2633599" y="2453366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0BB533-D907-AF52-565B-B3CE4C509BD2}"/>
              </a:ext>
            </a:extLst>
          </p:cNvPr>
          <p:cNvSpPr txBox="1"/>
          <p:nvPr/>
        </p:nvSpPr>
        <p:spPr>
          <a:xfrm>
            <a:off x="5852328" y="173386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3.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3272FD-2086-F2B9-0161-5A258073CBA4}"/>
              </a:ext>
            </a:extLst>
          </p:cNvPr>
          <p:cNvSpPr txBox="1"/>
          <p:nvPr/>
        </p:nvSpPr>
        <p:spPr>
          <a:xfrm>
            <a:off x="6850028" y="2638468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22F706-81B7-2C87-C2F0-0BC174051B48}"/>
              </a:ext>
            </a:extLst>
          </p:cNvPr>
          <p:cNvSpPr txBox="1"/>
          <p:nvPr/>
        </p:nvSpPr>
        <p:spPr>
          <a:xfrm>
            <a:off x="9724473" y="3433132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E5768D-1A36-4951-747F-C8B5C600CA07}"/>
              </a:ext>
            </a:extLst>
          </p:cNvPr>
          <p:cNvSpPr txBox="1"/>
          <p:nvPr/>
        </p:nvSpPr>
        <p:spPr>
          <a:xfrm>
            <a:off x="6252169" y="5686910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7B66C-0660-0D21-626B-52D6F359AF70}"/>
              </a:ext>
            </a:extLst>
          </p:cNvPr>
          <p:cNvSpPr txBox="1"/>
          <p:nvPr/>
        </p:nvSpPr>
        <p:spPr>
          <a:xfrm>
            <a:off x="3098739" y="4256100"/>
            <a:ext cx="44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7.</a:t>
            </a:r>
          </a:p>
        </p:txBody>
      </p:sp>
    </p:spTree>
    <p:extLst>
      <p:ext uri="{BB962C8B-B14F-4D97-AF65-F5344CB8AC3E}">
        <p14:creationId xmlns:p14="http://schemas.microsoft.com/office/powerpoint/2010/main" val="137060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AD0FB1-ED26-4C10-9E74-72AE5F99E643}"/>
              </a:ext>
            </a:extLst>
          </p:cNvPr>
          <p:cNvSpPr txBox="1"/>
          <p:nvPr/>
        </p:nvSpPr>
        <p:spPr>
          <a:xfrm>
            <a:off x="3367943" y="2554125"/>
            <a:ext cx="60939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Ambient or General Lighting </a:t>
            </a:r>
          </a:p>
          <a:p>
            <a:pPr algn="ctr"/>
            <a:r>
              <a:rPr lang="en-US" sz="4000" dirty="0"/>
              <a:t>Accent Lighting </a:t>
            </a:r>
          </a:p>
          <a:p>
            <a:pPr algn="ctr"/>
            <a:r>
              <a:rPr lang="en-US" sz="4000" dirty="0"/>
              <a:t>Task Lighting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5BFA95-A6F7-4BE1-830F-45E56E518599}"/>
              </a:ext>
            </a:extLst>
          </p:cNvPr>
          <p:cNvSpPr txBox="1"/>
          <p:nvPr/>
        </p:nvSpPr>
        <p:spPr>
          <a:xfrm>
            <a:off x="3049003" y="1030524"/>
            <a:ext cx="6093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/>
              <a:t>Types of Lighting</a:t>
            </a:r>
          </a:p>
        </p:txBody>
      </p:sp>
    </p:spTree>
    <p:extLst>
      <p:ext uri="{BB962C8B-B14F-4D97-AF65-F5344CB8AC3E}">
        <p14:creationId xmlns:p14="http://schemas.microsoft.com/office/powerpoint/2010/main" val="79884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AD0FB1-ED26-4C10-9E74-72AE5F99E643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Ambient or General Lighting </a:t>
            </a:r>
          </a:p>
        </p:txBody>
      </p:sp>
      <p:sp>
        <p:nvSpPr>
          <p:cNvPr id="2059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Living room and kitchen with recessed ambient lighting">
            <a:extLst>
              <a:ext uri="{FF2B5EF4-FFF2-40B4-BE49-F238E27FC236}">
                <a16:creationId xmlns:a16="http://schemas.microsoft.com/office/drawing/2014/main" id="{C8EABAA5-798C-4AA2-B1D5-31DF85BD3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r="12811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864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AD0FB1-ED26-4C10-9E74-72AE5F99E643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Accent Lighting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Contemporary living room with recessed tray ceiling lighting and chandelier">
            <a:extLst>
              <a:ext uri="{FF2B5EF4-FFF2-40B4-BE49-F238E27FC236}">
                <a16:creationId xmlns:a16="http://schemas.microsoft.com/office/drawing/2014/main" id="{A8501F1A-B58C-4896-A6C2-8BEDDD585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1" r="15156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400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AD0FB1-ED26-4C10-9E74-72AE5F99E643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Task Lighting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Kitchen island with stainless range hood with task lighting">
            <a:extLst>
              <a:ext uri="{FF2B5EF4-FFF2-40B4-BE49-F238E27FC236}">
                <a16:creationId xmlns:a16="http://schemas.microsoft.com/office/drawing/2014/main" id="{D130F343-BC32-4E73-89E9-0F73794ED5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58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314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Options for Bedroom Lighting">
            <a:extLst>
              <a:ext uri="{FF2B5EF4-FFF2-40B4-BE49-F238E27FC236}">
                <a16:creationId xmlns:a16="http://schemas.microsoft.com/office/drawing/2014/main" id="{6FB1271B-7B09-46A1-9CCD-51A8C686B5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1626" y="-60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Options for Bedroom Lighting">
            <a:extLst>
              <a:ext uri="{FF2B5EF4-FFF2-40B4-BE49-F238E27FC236}">
                <a16:creationId xmlns:a16="http://schemas.microsoft.com/office/drawing/2014/main" id="{0BA8DC56-739E-490A-81BF-F40590EDEC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Options for Bedroom Lighting">
            <a:extLst>
              <a:ext uri="{FF2B5EF4-FFF2-40B4-BE49-F238E27FC236}">
                <a16:creationId xmlns:a16="http://schemas.microsoft.com/office/drawing/2014/main" id="{0F10E8D2-1070-4EB6-87A1-BC9B21F01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94026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9665C1-981A-4F63-808D-324353A5D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" y="-71478"/>
            <a:ext cx="10538847" cy="701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82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AD0FB1-ED26-4C10-9E74-72AE5F99E643}"/>
              </a:ext>
            </a:extLst>
          </p:cNvPr>
          <p:cNvSpPr txBox="1"/>
          <p:nvPr/>
        </p:nvSpPr>
        <p:spPr>
          <a:xfrm>
            <a:off x="2958869" y="2806788"/>
            <a:ext cx="60939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Snap Circuits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5BFA95-A6F7-4BE1-830F-45E56E518599}"/>
              </a:ext>
            </a:extLst>
          </p:cNvPr>
          <p:cNvSpPr txBox="1"/>
          <p:nvPr/>
        </p:nvSpPr>
        <p:spPr>
          <a:xfrm>
            <a:off x="3049003" y="1030524"/>
            <a:ext cx="6093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/>
              <a:t>Electricity and Light</a:t>
            </a:r>
          </a:p>
        </p:txBody>
      </p:sp>
    </p:spTree>
    <p:extLst>
      <p:ext uri="{BB962C8B-B14F-4D97-AF65-F5344CB8AC3E}">
        <p14:creationId xmlns:p14="http://schemas.microsoft.com/office/powerpoint/2010/main" val="2424118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Electrical Engineers</a:t>
            </a:r>
          </a:p>
        </p:txBody>
      </p:sp>
      <p:pic>
        <p:nvPicPr>
          <p:cNvPr id="1026" name="Picture 2" descr="Electrical Engineering Degree: Requirements &amp;amp; Career Prospects |  Research.com">
            <a:extLst>
              <a:ext uri="{FF2B5EF4-FFF2-40B4-BE49-F238E27FC236}">
                <a16:creationId xmlns:a16="http://schemas.microsoft.com/office/drawing/2014/main" id="{3C827716-B816-487E-A5E5-4623D5A76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0" r="1004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D890392-0757-4AF7-B085-62E0D5AF900C}"/>
              </a:ext>
            </a:extLst>
          </p:cNvPr>
          <p:cNvSpPr txBox="1"/>
          <p:nvPr/>
        </p:nvSpPr>
        <p:spPr>
          <a:xfrm>
            <a:off x="252663" y="6569242"/>
            <a:ext cx="6093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Source: https://research.com/degrees/electrical-engineering-degree</a:t>
            </a:r>
          </a:p>
        </p:txBody>
      </p:sp>
    </p:spTree>
    <p:extLst>
      <p:ext uri="{BB962C8B-B14F-4D97-AF65-F5344CB8AC3E}">
        <p14:creationId xmlns:p14="http://schemas.microsoft.com/office/powerpoint/2010/main" val="369326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Electricians</a:t>
            </a:r>
          </a:p>
        </p:txBody>
      </p:sp>
      <p:pic>
        <p:nvPicPr>
          <p:cNvPr id="2050" name="Picture 2" descr="Electrical Fatalities Higher Among Hispanic Workers | Powerstudies.com">
            <a:extLst>
              <a:ext uri="{FF2B5EF4-FFF2-40B4-BE49-F238E27FC236}">
                <a16:creationId xmlns:a16="http://schemas.microsoft.com/office/drawing/2014/main" id="{C9E517F8-CE5C-4B47-A7B8-54CB998ED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9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A8B61B-8951-4AA4-8D9A-016201BE5D61}"/>
              </a:ext>
            </a:extLst>
          </p:cNvPr>
          <p:cNvSpPr txBox="1"/>
          <p:nvPr/>
        </p:nvSpPr>
        <p:spPr>
          <a:xfrm>
            <a:off x="252663" y="6569242"/>
            <a:ext cx="6093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Source: https://www.powerstudies.com/blog/electrical-fatalities-higher-among-hispanic-workers</a:t>
            </a:r>
          </a:p>
        </p:txBody>
      </p:sp>
    </p:spTree>
    <p:extLst>
      <p:ext uri="{BB962C8B-B14F-4D97-AF65-F5344CB8AC3E}">
        <p14:creationId xmlns:p14="http://schemas.microsoft.com/office/powerpoint/2010/main" val="364024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Electronic Engineers</a:t>
            </a:r>
          </a:p>
        </p:txBody>
      </p:sp>
      <p:pic>
        <p:nvPicPr>
          <p:cNvPr id="3074" name="Picture 2" descr="Electronic and Electrical Engineering - Swansea University">
            <a:extLst>
              <a:ext uri="{FF2B5EF4-FFF2-40B4-BE49-F238E27FC236}">
                <a16:creationId xmlns:a16="http://schemas.microsoft.com/office/drawing/2014/main" id="{98AEDA3A-90A3-40D5-AFAC-D008146D8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5" r="1822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E64652-6459-4E25-8F49-8934766A2D9C}"/>
              </a:ext>
            </a:extLst>
          </p:cNvPr>
          <p:cNvSpPr txBox="1"/>
          <p:nvPr/>
        </p:nvSpPr>
        <p:spPr>
          <a:xfrm>
            <a:off x="252663" y="6569242"/>
            <a:ext cx="463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Source: https://www.swansea.ac.uk/engineering/electrical/</a:t>
            </a:r>
          </a:p>
        </p:txBody>
      </p:sp>
    </p:spTree>
    <p:extLst>
      <p:ext uri="{BB962C8B-B14F-4D97-AF65-F5344CB8AC3E}">
        <p14:creationId xmlns:p14="http://schemas.microsoft.com/office/powerpoint/2010/main" val="126531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C0E58-917B-43D0-9B54-8C9363D83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4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06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6A677D-46A4-4A59-90B8-6656D2D4E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36111" cy="678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3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tationary, envelope&#10;&#10;Description automatically generated">
            <a:extLst>
              <a:ext uri="{FF2B5EF4-FFF2-40B4-BE49-F238E27FC236}">
                <a16:creationId xmlns:a16="http://schemas.microsoft.com/office/drawing/2014/main" id="{304DAAA0-CBD8-418A-A245-E313A83DA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9802"/>
            <a:ext cx="3608072" cy="3981319"/>
          </a:xfrm>
          <a:prstGeom prst="rect">
            <a:avLst/>
          </a:prstGeom>
        </p:spPr>
      </p:pic>
      <p:pic>
        <p:nvPicPr>
          <p:cNvPr id="6" name="Picture 5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3C6B4C34-92A9-4118-9926-8C24511DF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58" y="1629801"/>
            <a:ext cx="3538950" cy="3981319"/>
          </a:xfrm>
          <a:prstGeom prst="rect">
            <a:avLst/>
          </a:prstGeom>
        </p:spPr>
      </p:pic>
      <p:pic>
        <p:nvPicPr>
          <p:cNvPr id="8" name="Picture 7" descr="A black umbrella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F349E137-102F-4D77-BF9C-0C58CD669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970" y="1653605"/>
            <a:ext cx="3631898" cy="395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62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9CDF75-DA53-A85E-3227-1FF4FF25E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353" y="126546"/>
            <a:ext cx="8711293" cy="673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8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n on Native American">
            <a:extLst>
              <a:ext uri="{FF2B5EF4-FFF2-40B4-BE49-F238E27FC236}">
                <a16:creationId xmlns:a16="http://schemas.microsoft.com/office/drawing/2014/main" id="{15F08B1C-C604-D364-D7B9-8FB6AB8C4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9"/>
          <a:stretch/>
        </p:blipFill>
        <p:spPr bwMode="auto">
          <a:xfrm>
            <a:off x="3124777" y="643466"/>
            <a:ext cx="5942446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96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184934C8C547469886E4C0881F991F" ma:contentTypeVersion="14" ma:contentTypeDescription="Create a new document." ma:contentTypeScope="" ma:versionID="45d9c754fdd633237477cc9f39a78d69">
  <xsd:schema xmlns:xsd="http://www.w3.org/2001/XMLSchema" xmlns:xs="http://www.w3.org/2001/XMLSchema" xmlns:p="http://schemas.microsoft.com/office/2006/metadata/properties" xmlns:ns3="e43783ad-0f99-4a11-a83e-abf456b56abd" xmlns:ns4="430e363c-5571-40c8-959a-9fd6578e85b1" targetNamespace="http://schemas.microsoft.com/office/2006/metadata/properties" ma:root="true" ma:fieldsID="442f236838784d79a05e615b55939354" ns3:_="" ns4:_="">
    <xsd:import namespace="e43783ad-0f99-4a11-a83e-abf456b56abd"/>
    <xsd:import namespace="430e363c-5571-40c8-959a-9fd6578e85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783ad-0f99-4a11-a83e-abf456b56a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e363c-5571-40c8-959a-9fd6578e85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237A7D-75CF-456B-AFD0-B5D5F25CA5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6ECF7C-6771-4E96-A4BC-7DD64AEE11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3783ad-0f99-4a11-a83e-abf456b56abd"/>
    <ds:schemaRef ds:uri="430e363c-5571-40c8-959a-9fd6578e85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BB451E-2EA2-4309-A466-6C702D782878}">
  <ds:schemaRefs>
    <ds:schemaRef ds:uri="http://www.w3.org/XML/1998/namespace"/>
    <ds:schemaRef ds:uri="e43783ad-0f99-4a11-a83e-abf456b56abd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30e363c-5571-40c8-959a-9fd6578e85b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3058</TotalTime>
  <Words>581</Words>
  <Application>Microsoft Office PowerPoint</Application>
  <PresentationFormat>Widescreen</PresentationFormat>
  <Paragraphs>65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Tilanka Chandrasekera</dc:creator>
  <cp:lastModifiedBy>Chandrasekera, Tilanka</cp:lastModifiedBy>
  <cp:revision>39</cp:revision>
  <dcterms:created xsi:type="dcterms:W3CDTF">2021-08-02T22:03:44Z</dcterms:created>
  <dcterms:modified xsi:type="dcterms:W3CDTF">2023-10-17T18:13:39Z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0x01010092184934C8C547469886E4C0881F991F</vt:lpwstr>
  </property>
</Properties>
</file>